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2"/>
  </p:notesMasterIdLst>
  <p:sldIdLst>
    <p:sldId id="260" r:id="rId2"/>
    <p:sldId id="285" r:id="rId3"/>
    <p:sldId id="290" r:id="rId4"/>
    <p:sldId id="291" r:id="rId5"/>
    <p:sldId id="292" r:id="rId6"/>
    <p:sldId id="293" r:id="rId7"/>
    <p:sldId id="297" r:id="rId8"/>
    <p:sldId id="298" r:id="rId9"/>
    <p:sldId id="294" r:id="rId10"/>
    <p:sldId id="29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60"/>
  </p:normalViewPr>
  <p:slideViewPr>
    <p:cSldViewPr>
      <p:cViewPr varScale="1">
        <p:scale>
          <a:sx n="103" d="100"/>
          <a:sy n="103" d="100"/>
        </p:scale>
        <p:origin x="-1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1EA890F-E2A8-46A7-926A-AA5150E7CA44}" type="datetimeFigureOut">
              <a:rPr lang="en-US"/>
              <a:pPr>
                <a:defRPr/>
              </a:pPr>
              <a:t>5/8/2013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A159437-05ED-49E3-9ADA-F9C5D7F43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59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A26474-2BFC-449F-B606-B47F09617C3C}" type="slidenum">
              <a:rPr 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ultimedia logo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57400" y="304800"/>
            <a:ext cx="66294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1600200"/>
            <a:ext cx="5715000" cy="2819400"/>
          </a:xfrm>
        </p:spPr>
        <p:txBody>
          <a:bodyPr/>
          <a:lstStyle>
            <a:lvl1pPr marL="0" indent="0">
              <a:buFont typeface="Times" pitchFamily="1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057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54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EC701-2084-43D0-AF3C-D2D9B4DB0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2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1638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28600"/>
            <a:ext cx="4762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A70A3-9288-4A5F-9141-5F0520517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9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553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0" y="1600200"/>
            <a:ext cx="6172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09A35-B7FF-4896-9701-4BA8F1389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6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20169-86F5-4F51-AA97-7CAF6A811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2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82A67-74D3-4AD2-B1A3-3AE1C5B9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2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2F971-9215-4EA0-9C7A-925221E44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6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2FAD8-1C33-4927-9A73-E53D8D989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33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C2F88-6FA2-46B1-834A-CBBE7EC12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5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08F64-9375-472F-82A3-80A8ADB75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4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1C07E-6541-4E6A-8247-BC0A11259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8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07182-0C37-445C-A3D9-11AB424B1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7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multimedia logo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600200"/>
            <a:ext cx="6172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6AA107F-9873-4662-9C9B-76DB624B1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1" r:id="rId1"/>
    <p:sldLayoutId id="2147484220" r:id="rId2"/>
    <p:sldLayoutId id="2147484219" r:id="rId3"/>
    <p:sldLayoutId id="2147484218" r:id="rId4"/>
    <p:sldLayoutId id="2147484217" r:id="rId5"/>
    <p:sldLayoutId id="2147484216" r:id="rId6"/>
    <p:sldLayoutId id="2147484215" r:id="rId7"/>
    <p:sldLayoutId id="2147484214" r:id="rId8"/>
    <p:sldLayoutId id="2147484213" r:id="rId9"/>
    <p:sldLayoutId id="2147484212" r:id="rId10"/>
    <p:sldLayoutId id="2147484211" r:id="rId11"/>
    <p:sldLayoutId id="21474842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ylor+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5330825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+mn-lt"/>
                <a:ea typeface="+mn-ea"/>
                <a:cs typeface="+mn-cs"/>
              </a:rPr>
              <a:t>Introductory Statistics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</a:rPr>
              <a:t>Introductory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Sample Size Calculations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Rectangle 3"/>
              <p:cNvSpPr txBox="1">
                <a:spLocks noChangeArrowheads="1"/>
              </p:cNvSpPr>
              <p:nvPr/>
            </p:nvSpPr>
            <p:spPr bwMode="auto">
              <a:xfrm>
                <a:off x="533400" y="1219200"/>
                <a:ext cx="8305800" cy="304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r>
                  <a:rPr lang="en-US" sz="2000" dirty="0" smtClean="0"/>
                  <a:t>Based on historic data obtained from Brother Scott Bergstrom, the grade point average (GPA) of students at BYU-Idaho is known to have a population standard deviation of 0.68. We want to create a  confidence interval for the true mean GPA for last semester.  </a:t>
                </a:r>
              </a:p>
              <a:p>
                <a:pPr>
                  <a:defRPr/>
                </a:pPr>
                <a:endParaRPr lang="en-US" sz="2000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sz="2000" dirty="0"/>
                  <a:t> What sample size would you need to get a margin of error of 0.2 for a 95% confidence interval?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</a:rPr>
                      <m:t>𝒏</m:t>
                    </m:r>
                    <m:r>
                      <a:rPr lang="en-US" sz="20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b="1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1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𝟗𝟔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∗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𝟔𝟖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latin typeface="Cambria Math"/>
                      </a:rPr>
                      <m:t>𝟒𝟒</m:t>
                    </m:r>
                    <m:r>
                      <a:rPr lang="en-US" sz="2000" b="1" i="1" smtClean="0">
                        <a:latin typeface="Cambria Math"/>
                      </a:rPr>
                      <m:t>.</m:t>
                    </m:r>
                    <m:r>
                      <a:rPr lang="en-US" sz="2000" b="1" i="1" smtClean="0">
                        <a:latin typeface="Cambria Math"/>
                      </a:rPr>
                      <m:t>𝟒𝟏</m:t>
                    </m:r>
                    <m:r>
                      <a:rPr lang="en-US" sz="20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1" dirty="0" smtClean="0"/>
                  <a:t>   rounded </a:t>
                </a:r>
                <a:r>
                  <a:rPr lang="en-US" sz="2000" b="1" dirty="0"/>
                  <a:t>up to 45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sz="2000" dirty="0"/>
                  <a:t>What sample size would you need to get a margin of error of 0.1 for a 95% confidence interval?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en-US" sz="2000" b="1" i="1">
                        <a:latin typeface="Cambria Math"/>
                      </a:rPr>
                      <m:t>𝒏</m:t>
                    </m:r>
                    <m:r>
                      <a:rPr lang="en-US" sz="2000" b="1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b="1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1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sz="2000" b="1" i="1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000" b="1" i="1">
                                    <a:latin typeface="Cambria Math"/>
                                  </a:rPr>
                                  <m:t>𝟗𝟔</m:t>
                                </m:r>
                                <m:r>
                                  <a:rPr lang="en-US" sz="2000" b="1" i="1">
                                    <a:latin typeface="Cambria Math"/>
                                  </a:rPr>
                                  <m:t>∗</m:t>
                                </m:r>
                                <m:r>
                                  <a:rPr lang="en-US" sz="2000" b="1" i="1"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en-US" sz="2000" b="1" i="1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000" b="1" i="1">
                                    <a:latin typeface="Cambria Math"/>
                                  </a:rPr>
                                  <m:t>𝟔𝟖</m:t>
                                </m:r>
                              </m:num>
                              <m:den>
                                <m:r>
                                  <a:rPr lang="en-US" sz="2000" b="1" i="1"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en-US" sz="2000" b="1" i="1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latin typeface="Cambria Math"/>
                      </a:rPr>
                      <m:t>𝟏𝟕𝟕</m:t>
                    </m:r>
                    <m:r>
                      <a:rPr lang="en-US" sz="2000" b="1" i="1" smtClean="0">
                        <a:latin typeface="Cambria Math"/>
                      </a:rPr>
                      <m:t>.</m:t>
                    </m:r>
                    <m:r>
                      <a:rPr lang="en-US" sz="2000" b="1" i="1" smtClean="0">
                        <a:latin typeface="Cambria Math"/>
                      </a:rPr>
                      <m:t>𝟔𝟒</m:t>
                    </m:r>
                    <m:r>
                      <a:rPr lang="en-US" sz="20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1" dirty="0" smtClean="0"/>
                  <a:t>  rounded </a:t>
                </a:r>
                <a:r>
                  <a:rPr lang="en-US" sz="2000" b="1" dirty="0"/>
                  <a:t>up to 178</a:t>
                </a:r>
                <a:endParaRPr lang="en-US" sz="2000" b="1" baseline="30000" dirty="0"/>
              </a:p>
              <a:p>
                <a:pPr>
                  <a:defRPr/>
                </a:pPr>
                <a:endParaRPr lang="en-US" sz="2000" b="1" baseline="30000" dirty="0"/>
              </a:p>
              <a:p>
                <a:pPr marL="342900" indent="-3429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defRPr/>
                </a:pPr>
                <a:endParaRPr lang="en-US" sz="2000" dirty="0"/>
              </a:p>
              <a:p>
                <a:pPr marL="342900" indent="-3429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defRPr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717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1219200"/>
                <a:ext cx="8305800" cy="3048000"/>
              </a:xfrm>
              <a:prstGeom prst="rect">
                <a:avLst/>
              </a:prstGeom>
              <a:blipFill rotWithShape="1">
                <a:blip r:embed="rId3"/>
                <a:stretch>
                  <a:fillRect l="-808" t="-800" r="-1175" b="-286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10" descr="http://ebooks.bfwpub.com/pbs2e/figures/IL_370_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24400"/>
            <a:ext cx="2016125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Parameter and Statistic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Rectangle 3"/>
              <p:cNvSpPr txBox="1">
                <a:spLocks noChangeArrowheads="1"/>
              </p:cNvSpPr>
              <p:nvPr/>
            </p:nvSpPr>
            <p:spPr bwMode="auto">
              <a:xfrm>
                <a:off x="838200" y="1295400"/>
                <a:ext cx="7467600" cy="1447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800" dirty="0" smtClean="0"/>
                  <a:t>A parameter is a measure of the population that is typically unknown but we would like to estimate. -&gt; µ and </a:t>
                </a:r>
                <a:r>
                  <a:rPr lang="el-GR" sz="2800" dirty="0"/>
                  <a:t>σ</a:t>
                </a:r>
                <a:endParaRPr lang="en-US" sz="28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800" dirty="0"/>
                  <a:t>A statistic is a measure from a sample.  The statistic is used to measure the unknown parameter. -&gt;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/>
                  <a:t>and s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800" dirty="0"/>
                  <a:t> estimates µ (mean)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800" dirty="0"/>
                  <a:t>s estimates </a:t>
                </a:r>
                <a:r>
                  <a:rPr lang="el-GR" sz="2800" dirty="0"/>
                  <a:t>σ</a:t>
                </a:r>
                <a:r>
                  <a:rPr lang="en-US" sz="2800" dirty="0"/>
                  <a:t> (standard deviation)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717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1295400"/>
                <a:ext cx="7467600" cy="1447800"/>
              </a:xfrm>
              <a:prstGeom prst="rect">
                <a:avLst/>
              </a:prstGeom>
              <a:blipFill rotWithShape="1">
                <a:blip r:embed="rId3"/>
                <a:stretch>
                  <a:fillRect l="-980" t="-4219" r="-2367" b="-1717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Distribution of Sample Means</a:t>
            </a:r>
            <a:endParaRPr lang="en-US" dirty="0" smtClean="0"/>
          </a:p>
        </p:txBody>
      </p:sp>
      <p:sp>
        <p:nvSpPr>
          <p:cNvPr id="8195" name="Rectangle 3"/>
          <p:cNvSpPr txBox="1">
            <a:spLocks noChangeArrowheads="1"/>
          </p:cNvSpPr>
          <p:nvPr/>
        </p:nvSpPr>
        <p:spPr bwMode="auto">
          <a:xfrm>
            <a:off x="838200" y="12954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dirty="0"/>
              <a:t>Sampling Distributions has many sample means from many possible samples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dirty="0"/>
              <a:t>Due to time and money, one cannot take multiple samples or sample the whole population.  So, we infer based on one sample.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dirty="0"/>
              <a:t>The statistic (the sample mean) can be anywhere in the </a:t>
            </a:r>
            <a:r>
              <a:rPr lang="en-US" sz="2400" dirty="0" smtClean="0"/>
              <a:t>distribution of sample means.</a:t>
            </a:r>
            <a:endParaRPr lang="en-US" sz="24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>
              <a:solidFill>
                <a:srgbClr val="79878B"/>
              </a:solidFill>
            </a:endParaRP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572000"/>
            <a:ext cx="36512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2743200" y="5867400"/>
            <a:ext cx="304800" cy="36988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8" name="TextBox 6"/>
          <p:cNvSpPr txBox="1">
            <a:spLocks noChangeArrowheads="1"/>
          </p:cNvSpPr>
          <p:nvPr/>
        </p:nvSpPr>
        <p:spPr bwMode="auto">
          <a:xfrm>
            <a:off x="4114800" y="5867400"/>
            <a:ext cx="533400" cy="36988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3276600" y="5181600"/>
            <a:ext cx="762000" cy="369888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200" name="TextBox 8"/>
          <p:cNvSpPr txBox="1">
            <a:spLocks noChangeArrowheads="1"/>
          </p:cNvSpPr>
          <p:nvPr/>
        </p:nvSpPr>
        <p:spPr bwMode="auto">
          <a:xfrm>
            <a:off x="5715000" y="5867400"/>
            <a:ext cx="2967479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/>
              <a:t>“The Distribution of </a:t>
            </a:r>
            <a:r>
              <a:rPr lang="en-US" dirty="0" smtClean="0"/>
              <a:t>Means”</a:t>
            </a:r>
            <a:endParaRPr lang="en-US" dirty="0"/>
          </a:p>
        </p:txBody>
      </p:sp>
      <p:cxnSp>
        <p:nvCxnSpPr>
          <p:cNvPr id="8201" name="Straight Arrow Connector 10"/>
          <p:cNvCxnSpPr>
            <a:cxnSpLocks noChangeShapeType="1"/>
          </p:cNvCxnSpPr>
          <p:nvPr/>
        </p:nvCxnSpPr>
        <p:spPr bwMode="auto">
          <a:xfrm rot="10800000">
            <a:off x="4191000" y="5454650"/>
            <a:ext cx="1524000" cy="6413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7" grpId="0" animBg="1"/>
      <p:bldP spid="8198" grpId="0" animBg="1"/>
      <p:bldP spid="8199" grpId="0" animBg="1"/>
      <p:bldP spid="82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Confidence Interval</a:t>
            </a:r>
          </a:p>
        </p:txBody>
      </p:sp>
      <p:sp>
        <p:nvSpPr>
          <p:cNvPr id="9219" name="Rectangle 3"/>
          <p:cNvSpPr txBox="1">
            <a:spLocks noChangeArrowheads="1"/>
          </p:cNvSpPr>
          <p:nvPr/>
        </p:nvSpPr>
        <p:spPr bwMode="auto">
          <a:xfrm>
            <a:off x="886691" y="1283855"/>
            <a:ext cx="7467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dirty="0"/>
              <a:t>A confidence interval for an unknown parameter consists of an interval of numbers.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dirty="0"/>
              <a:t>Point Estimate ±Margin of Error (Sampling Error)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dirty="0" smtClean="0"/>
              <a:t>Example</a:t>
            </a:r>
            <a:r>
              <a:rPr lang="en-US" sz="2400" dirty="0"/>
              <a:t>: People voting for Barack Obama (Pre-election polling)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b="1" dirty="0"/>
              <a:t>What does a confidence interval mean? </a:t>
            </a:r>
            <a:r>
              <a:rPr lang="en-US" sz="2400" dirty="0"/>
              <a:t>- We are X% confident that the true value is between (Lower Limit, Upper Limit)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>
              <a:solidFill>
                <a:srgbClr val="79878B"/>
              </a:solidFill>
            </a:endParaRP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36512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914400" y="6324600"/>
            <a:ext cx="304800" cy="36988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2" name="TextBox 6"/>
          <p:cNvSpPr txBox="1">
            <a:spLocks noChangeArrowheads="1"/>
          </p:cNvSpPr>
          <p:nvPr/>
        </p:nvSpPr>
        <p:spPr bwMode="auto">
          <a:xfrm>
            <a:off x="2286000" y="6324600"/>
            <a:ext cx="533400" cy="36988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1447800" y="5638800"/>
            <a:ext cx="762000" cy="369888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3886200" y="6324600"/>
            <a:ext cx="2967479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/>
              <a:t>“The Distribution of </a:t>
            </a:r>
            <a:r>
              <a:rPr lang="en-US" dirty="0" smtClean="0"/>
              <a:t>Means”</a:t>
            </a:r>
            <a:endParaRPr lang="en-US" dirty="0"/>
          </a:p>
        </p:txBody>
      </p:sp>
      <p:cxnSp>
        <p:nvCxnSpPr>
          <p:cNvPr id="9225" name="Straight Arrow Connector 10"/>
          <p:cNvCxnSpPr>
            <a:cxnSpLocks noChangeShapeType="1"/>
          </p:cNvCxnSpPr>
          <p:nvPr/>
        </p:nvCxnSpPr>
        <p:spPr bwMode="auto">
          <a:xfrm rot="10800000">
            <a:off x="2362200" y="5911850"/>
            <a:ext cx="1524000" cy="6413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1" grpId="0" animBg="1"/>
      <p:bldP spid="9222" grpId="0" animBg="1"/>
      <p:bldP spid="9223" grpId="0" animBg="1"/>
      <p:bldP spid="92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Confidence Interval (Con’t)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95" name="Rectangle 3"/>
              <p:cNvSpPr txBox="1">
                <a:spLocks noChangeArrowheads="1"/>
              </p:cNvSpPr>
              <p:nvPr/>
            </p:nvSpPr>
            <p:spPr bwMode="auto">
              <a:xfrm>
                <a:off x="1295400" y="1295400"/>
                <a:ext cx="7467600" cy="3048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dirty="0" smtClean="0"/>
                  <a:t>(1-</a:t>
                </a:r>
                <a:r>
                  <a:rPr lang="el-GR" sz="2400" dirty="0"/>
                  <a:t>α</a:t>
                </a:r>
                <a:r>
                  <a:rPr lang="en-US" sz="2400" dirty="0"/>
                  <a:t>) * 100% Confidence Interval Formula</a:t>
                </a:r>
                <a:r>
                  <a:rPr lang="en-US" sz="2400" dirty="0" smtClean="0"/>
                  <a:t>:</a:t>
                </a:r>
              </a:p>
              <a:p>
                <a:pPr marL="0" indent="0"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∗</m:t>
                            </m:r>
                          </m:sup>
                        </m:sSup>
                        <m:f>
                          <m:fPr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 smtClean="0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∗</m:t>
                            </m:r>
                          </m:sup>
                        </m:sSup>
                        <m:f>
                          <m:f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400" dirty="0" smtClean="0"/>
                  <a:t>where</a:t>
                </a:r>
                <a:endParaRPr lang="en-US" sz="24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20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/>
                  <a:t>= </a:t>
                </a:r>
                <a:r>
                  <a:rPr lang="en-US" sz="2000" dirty="0"/>
                  <a:t>Sample Mean (Point Estimate)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𝑧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/>
                  <a:t>= Critical Value (Could use Applet) (</a:t>
                </a:r>
                <a:r>
                  <a:rPr lang="el-GR" sz="2000" dirty="0"/>
                  <a:t>α</a:t>
                </a:r>
                <a:r>
                  <a:rPr lang="en-US" sz="2000" dirty="0"/>
                  <a:t> is area outside of Confidence Interval)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l-GR" sz="2000" dirty="0"/>
                  <a:t>σ</a:t>
                </a:r>
                <a:r>
                  <a:rPr lang="en-US" sz="2000" dirty="0"/>
                  <a:t> = Population Standard Deviation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/>
                  <a:t>n = Sample Size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∗</m:t>
                            </m:r>
                          </m:sup>
                        </m:sSup>
                        <m:f>
                          <m:fPr>
                            <m:ctrlPr>
                              <a:rPr lang="en-US" sz="20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i="1" smtClean="0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00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n-US" sz="2000" dirty="0" smtClean="0"/>
                      <m:t> </m:t>
                    </m:r>
                  </m:oMath>
                </a14:m>
                <a:r>
                  <a:rPr lang="en-US" sz="2000" dirty="0" smtClean="0"/>
                  <a:t>= </a:t>
                </a:r>
                <a:r>
                  <a:rPr lang="en-US" sz="2000" dirty="0"/>
                  <a:t>Margin of Error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>
          <p:sp>
            <p:nvSpPr>
              <p:cNvPr id="819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1295400"/>
                <a:ext cx="7467600" cy="3048000"/>
              </a:xfrm>
              <a:prstGeom prst="rect">
                <a:avLst/>
              </a:prstGeom>
              <a:blipFill rotWithShape="1">
                <a:blip r:embed="rId3"/>
                <a:stretch>
                  <a:fillRect l="-1306" t="-1400" b="-29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5016"/>
            <a:ext cx="3200400" cy="1602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768927" y="6368257"/>
            <a:ext cx="304800" cy="36988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8" name="TextBox 6"/>
          <p:cNvSpPr txBox="1">
            <a:spLocks noChangeArrowheads="1"/>
          </p:cNvSpPr>
          <p:nvPr/>
        </p:nvSpPr>
        <p:spPr bwMode="auto">
          <a:xfrm>
            <a:off x="1891145" y="6400800"/>
            <a:ext cx="471055" cy="29368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1281545" y="5727700"/>
            <a:ext cx="609600" cy="369888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200" name="TextBox 8"/>
          <p:cNvSpPr txBox="1">
            <a:spLocks noChangeArrowheads="1"/>
          </p:cNvSpPr>
          <p:nvPr/>
        </p:nvSpPr>
        <p:spPr bwMode="auto">
          <a:xfrm>
            <a:off x="3886200" y="6324600"/>
            <a:ext cx="301942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/>
              <a:t>“The Distribution of Nickels”</a:t>
            </a:r>
          </a:p>
        </p:txBody>
      </p:sp>
      <p:cxnSp>
        <p:nvCxnSpPr>
          <p:cNvPr id="8201" name="Straight Arrow Connector 10"/>
          <p:cNvCxnSpPr>
            <a:cxnSpLocks noChangeShapeType="1"/>
          </p:cNvCxnSpPr>
          <p:nvPr/>
        </p:nvCxnSpPr>
        <p:spPr bwMode="auto">
          <a:xfrm rot="10800000">
            <a:off x="2362200" y="5911850"/>
            <a:ext cx="1524000" cy="6413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4" name="Straight Arrow Connector 15"/>
          <p:cNvCxnSpPr>
            <a:cxnSpLocks noChangeShapeType="1"/>
          </p:cNvCxnSpPr>
          <p:nvPr/>
        </p:nvCxnSpPr>
        <p:spPr bwMode="auto">
          <a:xfrm flipH="1">
            <a:off x="5715000" y="2209800"/>
            <a:ext cx="228600" cy="1066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8205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09800"/>
            <a:ext cx="3048000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Confidence Interval (Example)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Rectangle 3"/>
              <p:cNvSpPr txBox="1">
                <a:spLocks noChangeArrowheads="1"/>
              </p:cNvSpPr>
              <p:nvPr/>
            </p:nvSpPr>
            <p:spPr bwMode="auto">
              <a:xfrm>
                <a:off x="533400" y="1219200"/>
                <a:ext cx="8305800" cy="5486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r>
                  <a:rPr lang="en-US" sz="1400" dirty="0" smtClean="0"/>
                  <a:t>Based on historic data obtained from Brother Scott Bergstrom, the grade point average of students at BYU-Idaho is known to have a population standard deviation of 0.68. We want to create a  confidence interval for the true mean GPA for last semester. A total of n = 24 people were surveyed and asked to report their GPA from last semester. The mean of the GPAs in the sample was computed to be 3.263.</a:t>
                </a:r>
                <a:endParaRPr lang="en-US" sz="1400" dirty="0"/>
              </a:p>
              <a:p>
                <a:pPr marL="285750" indent="-285750">
                  <a:buFont typeface="Arial" pitchFamily="34" charset="0"/>
                  <a:buChar char="•"/>
                  <a:defRPr/>
                </a:pPr>
                <a:r>
                  <a:rPr lang="en-US" sz="1400" dirty="0" smtClean="0"/>
                  <a:t>What is the point estimate of the True mean GPA?   </a:t>
                </a:r>
              </a:p>
              <a:p>
                <a:pPr>
                  <a:defRPr/>
                </a:pPr>
                <a:r>
                  <a:rPr lang="en-US" sz="1400" b="1" dirty="0" smtClean="0"/>
                  <a:t>3.263</a:t>
                </a:r>
              </a:p>
              <a:p>
                <a:pPr>
                  <a:defRPr/>
                </a:pPr>
                <a:endParaRPr lang="en-US" sz="1400" b="1" dirty="0" smtClean="0"/>
              </a:p>
              <a:p>
                <a:pPr marL="285750" indent="-285750">
                  <a:buFont typeface="Arial" pitchFamily="34" charset="0"/>
                  <a:buChar char="•"/>
                  <a:defRPr/>
                </a:pPr>
                <a:r>
                  <a:rPr lang="en-US" sz="1400" dirty="0" smtClean="0"/>
                  <a:t>What </a:t>
                </a:r>
                <a:r>
                  <a:rPr lang="en-US" sz="1400" dirty="0"/>
                  <a:t>is the </a:t>
                </a:r>
                <a:r>
                  <a:rPr lang="en-US" sz="1400" dirty="0" smtClean="0"/>
                  <a:t>margin of error when doing a 95% confidence interval?   </a:t>
                </a:r>
                <a:endParaRPr lang="en-US" sz="1400" dirty="0"/>
              </a:p>
              <a:p>
                <a:pPr>
                  <a:defRPr/>
                </a:pPr>
                <a:r>
                  <a:rPr lang="en-US" sz="1400" b="1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b="1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1400" b="1" i="1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1400" b="1" i="1"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sz="1400" b="1" i="1">
                            <a:latin typeface="Cambria Math"/>
                            <a:ea typeface="Cambria Math"/>
                          </a:rPr>
                          <m:t>𝟗𝟔</m:t>
                        </m:r>
                        <m:r>
                          <a:rPr lang="en-US" sz="1400" b="1" i="1">
                            <a:latin typeface="Cambria Math"/>
                            <a:ea typeface="Cambria Math"/>
                          </a:rPr>
                          <m:t>∗</m:t>
                        </m:r>
                        <m:f>
                          <m:fPr>
                            <m:ctrlPr>
                              <a:rPr lang="en-US" sz="1400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𝟎</m:t>
                            </m:r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.</m:t>
                            </m:r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𝟔𝟖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b="1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400" b="1" i="1">
                                    <a:latin typeface="Cambria Math"/>
                                    <a:ea typeface="Cambria Math"/>
                                  </a:rPr>
                                  <m:t>𝟐𝟒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a:rPr lang="en-US" sz="1400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𝟐𝟕</m:t>
                    </m:r>
                  </m:oMath>
                </a14:m>
                <a:endParaRPr lang="en-US" sz="1400" b="1" dirty="0" smtClean="0"/>
              </a:p>
              <a:p>
                <a:pPr>
                  <a:defRPr/>
                </a:pPr>
                <a:endParaRPr lang="en-US" sz="1400" b="1" dirty="0" smtClean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sz="1400" dirty="0" smtClean="0"/>
                  <a:t>Find </a:t>
                </a:r>
                <a:r>
                  <a:rPr lang="en-US" sz="1400" dirty="0"/>
                  <a:t>the 95% Confidence Interval for the True Mean GPA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/>
                      </a:rPr>
                      <m:t>𝟑</m:t>
                    </m:r>
                    <m:r>
                      <a:rPr lang="en-US" sz="1400" b="1" i="1" smtClean="0">
                        <a:latin typeface="Cambria Math"/>
                      </a:rPr>
                      <m:t>.</m:t>
                    </m:r>
                    <m:r>
                      <a:rPr lang="en-US" sz="1400" b="1" i="1" smtClean="0">
                        <a:latin typeface="Cambria Math"/>
                      </a:rPr>
                      <m:t>𝟐𝟔𝟑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±</m:t>
                    </m:r>
                    <m:d>
                      <m:dPr>
                        <m:ctrlPr>
                          <a:rPr lang="en-US" sz="1400" b="1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𝟗𝟔</m:t>
                        </m:r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f>
                          <m:fPr>
                            <m:ctrlPr>
                              <a:rPr lang="en-US" sz="1400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1400" b="1" i="1" smtClean="0">
                                <a:latin typeface="Cambria Math"/>
                                <a:ea typeface="Cambria Math"/>
                              </a:rPr>
                              <m:t>𝟎</m:t>
                            </m:r>
                            <m:r>
                              <a:rPr lang="en-US" sz="1400" b="1" i="1" smtClean="0">
                                <a:latin typeface="Cambria Math"/>
                                <a:ea typeface="Cambria Math"/>
                              </a:rPr>
                              <m:t>.</m:t>
                            </m:r>
                            <m:r>
                              <a:rPr lang="en-US" sz="1400" b="1" i="1" smtClean="0">
                                <a:latin typeface="Cambria Math"/>
                                <a:ea typeface="Cambria Math"/>
                              </a:rPr>
                              <m:t>𝟔𝟖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b="1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400" b="1" i="1" smtClean="0">
                                    <a:latin typeface="Cambria Math"/>
                                    <a:ea typeface="Cambria Math"/>
                                  </a:rPr>
                                  <m:t>𝟐𝟒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a:rPr lang="en-US" sz="1400" b="1" i="1" smtClean="0">
                        <a:latin typeface="Cambria Math"/>
                        <a:ea typeface="Cambria Math"/>
                      </a:rPr>
                      <m:t>=(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𝟗𝟗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𝟓𝟒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1400" b="1" dirty="0"/>
                  <a:t> </a:t>
                </a:r>
              </a:p>
              <a:p>
                <a:pPr>
                  <a:defRPr/>
                </a:pPr>
                <a:r>
                  <a:rPr lang="en-US" sz="1400" b="1" dirty="0"/>
                  <a:t>We are 95% confident that the true mean GPA is between 2.99 and 3.54.</a:t>
                </a:r>
              </a:p>
              <a:p>
                <a:pPr>
                  <a:defRPr/>
                </a:pPr>
                <a:endParaRPr lang="en-US" sz="1400" b="1" dirty="0"/>
              </a:p>
              <a:p>
                <a:pPr marL="285750" indent="-285750">
                  <a:buFont typeface="Arial" pitchFamily="34" charset="0"/>
                  <a:buChar char="•"/>
                  <a:defRPr/>
                </a:pPr>
                <a:r>
                  <a:rPr lang="en-US" sz="1400" dirty="0" smtClean="0"/>
                  <a:t>Find </a:t>
                </a:r>
                <a:r>
                  <a:rPr lang="en-US" sz="1400" dirty="0"/>
                  <a:t>the 99% Confidence Interval for the True Mean GPA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en-US" sz="1400" b="1" i="1">
                        <a:latin typeface="Cambria Math"/>
                      </a:rPr>
                      <m:t>𝟑</m:t>
                    </m:r>
                    <m:r>
                      <a:rPr lang="en-US" sz="1400" b="1" i="1">
                        <a:latin typeface="Cambria Math"/>
                      </a:rPr>
                      <m:t>.</m:t>
                    </m:r>
                    <m:r>
                      <a:rPr lang="en-US" sz="1400" b="1" i="1">
                        <a:latin typeface="Cambria Math"/>
                      </a:rPr>
                      <m:t>𝟐𝟔𝟑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±</m:t>
                    </m:r>
                    <m:d>
                      <m:dPr>
                        <m:ctrlPr>
                          <a:rPr lang="en-US" sz="1400" b="1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𝟓𝟖</m:t>
                        </m:r>
                        <m:r>
                          <a:rPr lang="en-US" sz="1400" b="1" i="1">
                            <a:latin typeface="Cambria Math"/>
                            <a:ea typeface="Cambria Math"/>
                          </a:rPr>
                          <m:t>∗</m:t>
                        </m:r>
                        <m:f>
                          <m:fPr>
                            <m:ctrlPr>
                              <a:rPr lang="en-US" sz="1400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𝟎</m:t>
                            </m:r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.</m:t>
                            </m:r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𝟔𝟖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b="1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400" b="1" i="1">
                                    <a:latin typeface="Cambria Math"/>
                                    <a:ea typeface="Cambria Math"/>
                                  </a:rPr>
                                  <m:t>𝟐𝟒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a:rPr lang="en-US" sz="1400" b="1" i="1">
                        <a:latin typeface="Cambria Math"/>
                        <a:ea typeface="Cambria Math"/>
                      </a:rPr>
                      <m:t>=(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𝟗𝟎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𝟔𝟐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1400" b="1" dirty="0"/>
                  <a:t> </a:t>
                </a:r>
              </a:p>
              <a:p>
                <a:pPr>
                  <a:defRPr/>
                </a:pPr>
                <a:r>
                  <a:rPr lang="en-US" sz="1400" b="1" dirty="0" smtClean="0"/>
                  <a:t>We </a:t>
                </a:r>
                <a:r>
                  <a:rPr lang="en-US" sz="1400" b="1" dirty="0"/>
                  <a:t>are 99% confident that the true mean GPA is between 2.90 and 3.62.</a:t>
                </a:r>
              </a:p>
              <a:p>
                <a:pPr>
                  <a:defRPr/>
                </a:pPr>
                <a:endParaRPr lang="en-US" sz="1400" dirty="0"/>
              </a:p>
              <a:p>
                <a:pPr marL="285750" indent="-285750">
                  <a:buFont typeface="Arial" pitchFamily="34" charset="0"/>
                  <a:buChar char="•"/>
                  <a:defRPr/>
                </a:pPr>
                <a:r>
                  <a:rPr lang="en-US" sz="1400" dirty="0" smtClean="0"/>
                  <a:t>Let’s </a:t>
                </a:r>
                <a:r>
                  <a:rPr lang="en-US" sz="1400" dirty="0"/>
                  <a:t>just say we take a sample of 50 people and got the same sample mean. Find the 95% Confidence Interval 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en-US" sz="1400" b="1" i="1">
                        <a:latin typeface="Cambria Math"/>
                      </a:rPr>
                      <m:t>𝟑</m:t>
                    </m:r>
                    <m:r>
                      <a:rPr lang="en-US" sz="1400" b="1" i="1">
                        <a:latin typeface="Cambria Math"/>
                      </a:rPr>
                      <m:t>.</m:t>
                    </m:r>
                    <m:r>
                      <a:rPr lang="en-US" sz="1400" b="1" i="1">
                        <a:latin typeface="Cambria Math"/>
                      </a:rPr>
                      <m:t>𝟐𝟔𝟑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±</m:t>
                    </m:r>
                    <m:d>
                      <m:dPr>
                        <m:ctrlPr>
                          <a:rPr lang="en-US" sz="1400" b="1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sz="1400" b="1" i="1" smtClean="0">
                            <a:latin typeface="Cambria Math"/>
                            <a:ea typeface="Cambria Math"/>
                          </a:rPr>
                          <m:t>𝟗𝟔</m:t>
                        </m:r>
                        <m:r>
                          <a:rPr lang="en-US" sz="1400" b="1" i="1">
                            <a:latin typeface="Cambria Math"/>
                            <a:ea typeface="Cambria Math"/>
                          </a:rPr>
                          <m:t>∗</m:t>
                        </m:r>
                        <m:f>
                          <m:fPr>
                            <m:ctrlPr>
                              <a:rPr lang="en-US" sz="1400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𝟎</m:t>
                            </m:r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.</m:t>
                            </m:r>
                            <m:r>
                              <a:rPr lang="en-US" sz="1400" b="1" i="1">
                                <a:latin typeface="Cambria Math"/>
                                <a:ea typeface="Cambria Math"/>
                              </a:rPr>
                              <m:t>𝟔𝟖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b="1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400" b="1" i="1" smtClean="0">
                                    <a:latin typeface="Cambria Math"/>
                                    <a:ea typeface="Cambria Math"/>
                                  </a:rPr>
                                  <m:t>𝟓𝟎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a:rPr lang="en-US" sz="1400" b="1" i="1">
                        <a:latin typeface="Cambria Math"/>
                        <a:ea typeface="Cambria Math"/>
                      </a:rPr>
                      <m:t>=(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𝟎𝟕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1400" b="1" i="1" smtClean="0">
                        <a:latin typeface="Cambria Math"/>
                        <a:ea typeface="Cambria Math"/>
                      </a:rPr>
                      <m:t>𝟒𝟓</m:t>
                    </m:r>
                    <m:r>
                      <a:rPr lang="en-US" sz="1400" b="1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1400" b="1" dirty="0"/>
                  <a:t> </a:t>
                </a:r>
                <a:endParaRPr lang="en-US" sz="1400" dirty="0"/>
              </a:p>
              <a:p>
                <a:pPr>
                  <a:defRPr/>
                </a:pPr>
                <a:r>
                  <a:rPr lang="en-US" sz="1400" b="1" dirty="0"/>
                  <a:t>We are 95% confident that the true mean GPA is between 3.07 and 3.45.</a:t>
                </a:r>
              </a:p>
              <a:p>
                <a:pPr>
                  <a:defRPr/>
                </a:pPr>
                <a:endParaRPr lang="en-US" sz="1400" dirty="0"/>
              </a:p>
              <a:p>
                <a:pPr marL="342900" indent="-3429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defRPr/>
                </a:pPr>
                <a:endParaRPr lang="en-US" sz="1400" dirty="0"/>
              </a:p>
              <a:p>
                <a:pPr marL="342900" indent="-342900" eaLnBrk="0" hangingPunct="0">
                  <a:spcBef>
                    <a:spcPct val="20000"/>
                  </a:spcBef>
                  <a:buClr>
                    <a:srgbClr val="1C5696"/>
                  </a:buClr>
                  <a:buSzPct val="80000"/>
                  <a:defRPr/>
                </a:pPr>
                <a:endParaRPr lang="en-US" sz="14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717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1219200"/>
                <a:ext cx="8305800" cy="5486400"/>
              </a:xfrm>
              <a:prstGeom prst="rect">
                <a:avLst/>
              </a:prstGeom>
              <a:blipFill rotWithShape="1">
                <a:blip r:embed="rId3"/>
                <a:stretch>
                  <a:fillRect l="-220" t="-1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6553200" y="2438400"/>
                <a:ext cx="2364109" cy="5274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∗</m:t>
                            </m:r>
                          </m:sup>
                        </m:sSup>
                        <m:f>
                          <m:f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  <m:r>
                          <a:rPr lang="en-US" i="1">
                            <a:latin typeface="Cambria Math"/>
                            <a:ea typeface="Cambria Math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en-U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∗</m:t>
                            </m:r>
                          </m:sup>
                        </m:sSup>
                        <m:f>
                          <m:f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2438400"/>
                <a:ext cx="2364109" cy="5274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1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1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17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17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Confidence Interval</a:t>
            </a:r>
          </a:p>
        </p:txBody>
      </p:sp>
      <p:sp>
        <p:nvSpPr>
          <p:cNvPr id="7171" name="Rectangle 3"/>
          <p:cNvSpPr txBox="1">
            <a:spLocks noChangeArrowheads="1"/>
          </p:cNvSpPr>
          <p:nvPr/>
        </p:nvSpPr>
        <p:spPr bwMode="auto">
          <a:xfrm>
            <a:off x="533400" y="1219200"/>
            <a:ext cx="8305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/>
              <a:t>What </a:t>
            </a:r>
            <a:r>
              <a:rPr lang="en-US" sz="2400" dirty="0"/>
              <a:t>happens to the </a:t>
            </a:r>
            <a:r>
              <a:rPr lang="en-US" sz="2400" dirty="0" smtClean="0"/>
              <a:t>width of the confidence </a:t>
            </a:r>
            <a:r>
              <a:rPr lang="en-US" sz="2400" dirty="0"/>
              <a:t>interval as the level of confidence and the sample size </a:t>
            </a:r>
            <a:r>
              <a:rPr lang="en-US" sz="2400" dirty="0" smtClean="0"/>
              <a:t>increase?   </a:t>
            </a:r>
            <a:endParaRPr lang="en-US" sz="2400" dirty="0"/>
          </a:p>
          <a:p>
            <a:pPr>
              <a:defRPr/>
            </a:pPr>
            <a:r>
              <a:rPr lang="en-US" sz="2400" b="1" dirty="0"/>
              <a:t>As </a:t>
            </a:r>
            <a:r>
              <a:rPr lang="en-US" sz="2400" b="1" dirty="0" smtClean="0"/>
              <a:t>level of confidence increases, the width of the confidence interval increases</a:t>
            </a:r>
            <a:endParaRPr lang="en-US" sz="2400" b="1" dirty="0"/>
          </a:p>
          <a:p>
            <a:pPr>
              <a:defRPr/>
            </a:pPr>
            <a:r>
              <a:rPr lang="en-US" sz="2400" b="1" dirty="0"/>
              <a:t>As sample size </a:t>
            </a:r>
            <a:r>
              <a:rPr lang="en-US" sz="2400" b="1" dirty="0" smtClean="0"/>
              <a:t>increases,  the width of the confidence interval </a:t>
            </a:r>
            <a:r>
              <a:rPr lang="en-US" sz="2400" b="1" dirty="0"/>
              <a:t>decreases</a:t>
            </a:r>
          </a:p>
          <a:p>
            <a:pPr>
              <a:defRPr/>
            </a:pPr>
            <a:endParaRPr lang="en-US" sz="1400" dirty="0"/>
          </a:p>
          <a:p>
            <a:pPr marL="342900" indent="-342900" eaLnBrk="0" hangingPunct="0">
              <a:spcBef>
                <a:spcPct val="20000"/>
              </a:spcBef>
              <a:buClr>
                <a:srgbClr val="1C5696"/>
              </a:buClr>
              <a:buSzPct val="80000"/>
              <a:defRPr/>
            </a:pPr>
            <a:endParaRPr lang="en-US" sz="1400" dirty="0"/>
          </a:p>
          <a:p>
            <a:pPr marL="342900" indent="-342900" eaLnBrk="0" hangingPunct="0">
              <a:spcBef>
                <a:spcPct val="20000"/>
              </a:spcBef>
              <a:buClr>
                <a:srgbClr val="1C5696"/>
              </a:buClr>
              <a:buSzPct val="80000"/>
              <a:defRPr/>
            </a:pPr>
            <a:endParaRPr lang="en-US" sz="1400" dirty="0">
              <a:solidFill>
                <a:srgbClr val="7987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62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Requirements for Confidence Interval</a:t>
            </a:r>
          </a:p>
        </p:txBody>
      </p:sp>
      <p:sp>
        <p:nvSpPr>
          <p:cNvPr id="9219" name="Rectangle 3"/>
          <p:cNvSpPr txBox="1">
            <a:spLocks noChangeArrowheads="1"/>
          </p:cNvSpPr>
          <p:nvPr/>
        </p:nvSpPr>
        <p:spPr bwMode="auto">
          <a:xfrm>
            <a:off x="228600" y="1371600"/>
            <a:ext cx="8915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200" dirty="0"/>
              <a:t>Requirements for </a:t>
            </a:r>
            <a:r>
              <a:rPr lang="en-US" sz="3200" dirty="0" smtClean="0"/>
              <a:t>Confidence Interval for </a:t>
            </a:r>
            <a:r>
              <a:rPr lang="en-US" sz="3200" dirty="0"/>
              <a:t>One Sample, </a:t>
            </a:r>
            <a:r>
              <a:rPr lang="el-GR" sz="3200" dirty="0"/>
              <a:t>σ</a:t>
            </a:r>
            <a:r>
              <a:rPr lang="en-US" sz="3200" dirty="0"/>
              <a:t> known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2800" dirty="0"/>
              <a:t>Sample is Simple Random Sample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sz="2800" dirty="0"/>
              <a:t>Population Standard Deviation </a:t>
            </a:r>
            <a:r>
              <a:rPr lang="el-GR" sz="2800" dirty="0"/>
              <a:t>σ</a:t>
            </a:r>
            <a:r>
              <a:rPr lang="en-US" sz="2800" dirty="0"/>
              <a:t> is known 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sz="2800" dirty="0"/>
              <a:t>Either of these conditions are satisfied: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lphaLcPeriod"/>
            </a:pPr>
            <a:r>
              <a:rPr lang="en-US" sz="2800" dirty="0"/>
              <a:t>Population is normally distributed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lphaLcPeriod"/>
            </a:pPr>
            <a:r>
              <a:rPr lang="en-US" sz="2800" dirty="0"/>
              <a:t>Sample Size (n) is greater than 30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4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24200" y="5410200"/>
            <a:ext cx="4495800" cy="838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2400"/>
              <a:t>Requirement Met Due to the Central Limit Theorem</a:t>
            </a:r>
          </a:p>
        </p:txBody>
      </p:sp>
      <p:cxnSp>
        <p:nvCxnSpPr>
          <p:cNvPr id="6" name="Straight Arrow Connector 5"/>
          <p:cNvCxnSpPr>
            <a:cxnSpLocks noChangeShapeType="1"/>
            <a:stCxn id="4" idx="0"/>
          </p:cNvCxnSpPr>
          <p:nvPr/>
        </p:nvCxnSpPr>
        <p:spPr bwMode="auto">
          <a:xfrm rot="16200000" flipV="1">
            <a:off x="4743450" y="4781550"/>
            <a:ext cx="457200" cy="800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62441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Final Thoughts on Confidence Intervals</a:t>
            </a:r>
          </a:p>
        </p:txBody>
      </p:sp>
      <p:sp>
        <p:nvSpPr>
          <p:cNvPr id="12291" name="Rectangle 3"/>
          <p:cNvSpPr txBox="1">
            <a:spLocks noChangeArrowheads="1"/>
          </p:cNvSpPr>
          <p:nvPr/>
        </p:nvSpPr>
        <p:spPr bwMode="auto">
          <a:xfrm>
            <a:off x="0" y="1295400"/>
            <a:ext cx="8915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dirty="0"/>
              <a:t>A level of confidence describes the process of creating an interval that predicts the mean, µ, which is unknown.  Approx. (1-</a:t>
            </a:r>
            <a:r>
              <a:rPr lang="el-GR" dirty="0"/>
              <a:t>α</a:t>
            </a:r>
            <a:r>
              <a:rPr lang="en-US" dirty="0"/>
              <a:t>) *100% of all possible </a:t>
            </a:r>
            <a:r>
              <a:rPr lang="en-US" dirty="0" smtClean="0"/>
              <a:t>confidence intervals </a:t>
            </a:r>
            <a:r>
              <a:rPr lang="en-US" dirty="0"/>
              <a:t>will contain µ.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dirty="0"/>
              <a:t>This does not mean the probability of containing µ.  The interval captured it or it did not. (Prob. = 0 or 1).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>
              <a:solidFill>
                <a:srgbClr val="79878B"/>
              </a:solidFill>
            </a:endParaRPr>
          </a:p>
        </p:txBody>
      </p:sp>
      <p:pic>
        <p:nvPicPr>
          <p:cNvPr id="12292" name="Picture 10" descr="http://ebooks.bfwpub.com/pbs2e/figures/IL_370_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075" y="5257800"/>
            <a:ext cx="2016125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9400"/>
            <a:ext cx="3810000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Rectangle 3"/>
          <p:cNvSpPr txBox="1">
            <a:spLocks noChangeArrowheads="1"/>
          </p:cNvSpPr>
          <p:nvPr/>
        </p:nvSpPr>
        <p:spPr bwMode="auto">
          <a:xfrm>
            <a:off x="4191000" y="3657600"/>
            <a:ext cx="4953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dirty="0"/>
              <a:t>The sample size required to estimate the population mean with the level of confidence (1-</a:t>
            </a:r>
            <a:r>
              <a:rPr lang="el-GR" dirty="0"/>
              <a:t>α</a:t>
            </a:r>
            <a:r>
              <a:rPr lang="en-US" dirty="0"/>
              <a:t>) *100%, with a specified margin or error, m, is given by: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000" dirty="0">
              <a:solidFill>
                <a:srgbClr val="79878B"/>
              </a:solidFill>
            </a:endParaRPr>
          </a:p>
        </p:txBody>
      </p:sp>
      <p:cxnSp>
        <p:nvCxnSpPr>
          <p:cNvPr id="10247" name="Straight Connector 14"/>
          <p:cNvCxnSpPr>
            <a:cxnSpLocks noChangeShapeType="1"/>
          </p:cNvCxnSpPr>
          <p:nvPr/>
        </p:nvCxnSpPr>
        <p:spPr bwMode="auto">
          <a:xfrm rot="5400000" flipH="1" flipV="1">
            <a:off x="2362201" y="5105400"/>
            <a:ext cx="35052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8" name="Straight Connector 16"/>
          <p:cNvCxnSpPr>
            <a:cxnSpLocks noChangeShapeType="1"/>
          </p:cNvCxnSpPr>
          <p:nvPr/>
        </p:nvCxnSpPr>
        <p:spPr bwMode="auto">
          <a:xfrm>
            <a:off x="4114800" y="3352800"/>
            <a:ext cx="5029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4" grpId="0"/>
    </p:bldLst>
  </p:timing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13201</TotalTime>
  <Words>958</Words>
  <Application>Microsoft Office PowerPoint</Application>
  <PresentationFormat>On-screen Show (4:3)</PresentationFormat>
  <Paragraphs>78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PowerPoint Presentation</vt:lpstr>
      <vt:lpstr>Parameter and Statistic</vt:lpstr>
      <vt:lpstr>Distribution of Sample Means</vt:lpstr>
      <vt:lpstr>Confidence Interval</vt:lpstr>
      <vt:lpstr>Confidence Interval (Con’t)</vt:lpstr>
      <vt:lpstr>Confidence Interval (Example)</vt:lpstr>
      <vt:lpstr>Confidence Interval</vt:lpstr>
      <vt:lpstr>Requirements for Confidence Interval</vt:lpstr>
      <vt:lpstr>Final Thoughts on Confidence Intervals</vt:lpstr>
      <vt:lpstr>Sample Size Calculations</vt:lpstr>
    </vt:vector>
  </TitlesOfParts>
  <Company>BYU-Idaho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rdcromar</dc:creator>
  <cp:lastModifiedBy>Cromar, Ryan</cp:lastModifiedBy>
  <cp:revision>322</cp:revision>
  <dcterms:created xsi:type="dcterms:W3CDTF">2008-09-08T20:31:32Z</dcterms:created>
  <dcterms:modified xsi:type="dcterms:W3CDTF">2013-05-08T22:15:00Z</dcterms:modified>
</cp:coreProperties>
</file>